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6" roundtripDataSignature="AMtx7miF/PQg2LvlNGnNSWjMx8iGQMTy7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6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6" name="Google Shape;66;p5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5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3" name="Google Shape;73;p5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5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9" name="Google Shape;79;p5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4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" name="Google Shape;26;p4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4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Google Shape;38;p4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4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5" name="Google Shape;45;p4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4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4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4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4" name="Google Shape;54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9" name="Google Shape;59;p5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5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42" descr="Logo, icon&#10;&#10;Description automatically generated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920092" y="246253"/>
            <a:ext cx="1531408" cy="130044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42"/>
          <p:cNvSpPr txBox="1"/>
          <p:nvPr/>
        </p:nvSpPr>
        <p:spPr>
          <a:xfrm>
            <a:off x="10878783" y="480975"/>
            <a:ext cx="134389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Improving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Schools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Together</a:t>
            </a:r>
            <a:endParaRPr/>
          </a:p>
        </p:txBody>
      </p:sp>
      <p:cxnSp>
        <p:nvCxnSpPr>
          <p:cNvPr id="12" name="Google Shape;12;p42"/>
          <p:cNvCxnSpPr/>
          <p:nvPr/>
        </p:nvCxnSpPr>
        <p:spPr>
          <a:xfrm>
            <a:off x="10705964" y="528709"/>
            <a:ext cx="0" cy="735529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fSPGOjZq2Dc" TargetMode="External"/><Relationship Id="rId3" Type="http://schemas.openxmlformats.org/officeDocument/2006/relationships/image" Target="../media/image11.jpg"/><Relationship Id="rId7" Type="http://schemas.openxmlformats.org/officeDocument/2006/relationships/hyperlink" Target="https://youtu.be/oxVUGHj2MuM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hyperlink" Target="https://youtu.be/6DE37N5LE_8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/>
        </p:nvSpPr>
        <p:spPr>
          <a:xfrm>
            <a:off x="400594" y="605046"/>
            <a:ext cx="10171612" cy="240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>
                <a:solidFill>
                  <a:srgbClr val="006666"/>
                </a:solidFill>
                <a:latin typeface="Calibri"/>
                <a:ea typeface="Calibri"/>
                <a:cs typeface="Calibri"/>
                <a:sym typeface="Calibri"/>
              </a:rPr>
              <a:t>THE Partnership Phonics Programme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rgbClr val="00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>
                <a:solidFill>
                  <a:srgbClr val="006666"/>
                </a:solidFill>
                <a:latin typeface="Calibri"/>
                <a:ea typeface="Calibri"/>
                <a:cs typeface="Calibri"/>
                <a:sym typeface="Calibri"/>
              </a:rPr>
              <a:t>Reading with your child at home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" name="Google Shape;89;p1" descr="A picture containing graphical user interfac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3378" y="1754462"/>
            <a:ext cx="2417801" cy="105755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0" name="Google Shape;90;p1" descr="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11211" t="25032" r="11863" b="23964"/>
          <a:stretch/>
        </p:blipFill>
        <p:spPr>
          <a:xfrm>
            <a:off x="452212" y="3585196"/>
            <a:ext cx="2836902" cy="1880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 descr="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6956" t="25526" r="5357" b="22510"/>
          <a:stretch/>
        </p:blipFill>
        <p:spPr>
          <a:xfrm>
            <a:off x="3899355" y="3585196"/>
            <a:ext cx="3174089" cy="1880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 descr="Graphical user interface, text, applicati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14021" t="25292" r="12821" b="24748"/>
          <a:stretch/>
        </p:blipFill>
        <p:spPr>
          <a:xfrm>
            <a:off x="7461594" y="3331724"/>
            <a:ext cx="4278194" cy="2921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How do we teach reading at English Martyrs in Reception and KS1?</a:t>
            </a:r>
            <a:endParaRPr/>
          </a:p>
        </p:txBody>
      </p:sp>
      <p:sp>
        <p:nvSpPr>
          <p:cNvPr id="146" name="Google Shape;146;p6"/>
          <p:cNvSpPr txBox="1">
            <a:spLocks noGrp="1"/>
          </p:cNvSpPr>
          <p:nvPr>
            <p:ph type="body" idx="1"/>
          </p:nvPr>
        </p:nvSpPr>
        <p:spPr>
          <a:xfrm>
            <a:off x="1919536" y="2060849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/>
              <a:t>We teach reading through:</a:t>
            </a:r>
            <a:endParaRPr/>
          </a:p>
          <a:p>
            <a:pPr marL="228600" lvl="0" indent="-23209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4300" b="1"/>
              <a:t>Phonics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A language rich environment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Word recognition/flashcards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Vocabulary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Spoken language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Comprehension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Context clues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Reading stories aloud to children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Teacher modelling children echoing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Using texts with repeated words</a:t>
            </a:r>
            <a:endParaRPr/>
          </a:p>
          <a:p>
            <a:pPr marL="228600" lvl="0" indent="-7747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228600" lvl="0" indent="-7747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Approach to reading in KS1</a:t>
            </a:r>
            <a:endParaRPr/>
          </a:p>
        </p:txBody>
      </p:sp>
      <p:sp>
        <p:nvSpPr>
          <p:cNvPr id="152" name="Google Shape;152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Whole class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Guided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1:1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Shared/paired read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Reading for pleasure – silent reading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Class novel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Story time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Home/school reading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Reading across the curriculum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Reading for writing</a:t>
            </a:r>
            <a:endParaRPr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What is phonics?</a:t>
            </a:r>
            <a:endParaRPr/>
          </a:p>
        </p:txBody>
      </p:sp>
      <p:sp>
        <p:nvSpPr>
          <p:cNvPr id="158" name="Google Shape;158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Phonics -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method for teaching reading and writing and understanding that letters represent sounds to form words. 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it involves teaching the sounds made by individual letters and letter groups and how they blend together to make words.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is essential for children to become successful readers, writers and spellers in the Early Years and beyond.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Is phonics important in learning to read?</a:t>
            </a:r>
            <a:endParaRPr/>
          </a:p>
        </p:txBody>
      </p:sp>
      <p:sp>
        <p:nvSpPr>
          <p:cNvPr id="164" name="Google Shape;164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Yes because letter/sound knowledge is the foundation needed to build up reading and writing skills.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Research shows phonics to be a corner stone of effective early reading.  Phonics enable beginner readers to decode unknown written words by sounding them out which is essential for independent reading.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"/>
          <p:cNvSpPr txBox="1">
            <a:spLocks noGrp="1"/>
          </p:cNvSpPr>
          <p:nvPr>
            <p:ph type="title"/>
          </p:nvPr>
        </p:nvSpPr>
        <p:spPr>
          <a:xfrm>
            <a:off x="838200" y="50287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Phonics</a:t>
            </a:r>
            <a:endParaRPr/>
          </a:p>
        </p:txBody>
      </p:sp>
      <p:sp>
        <p:nvSpPr>
          <p:cNvPr id="170" name="Google Shape;170;p10"/>
          <p:cNvSpPr txBox="1">
            <a:spLocks noGrp="1"/>
          </p:cNvSpPr>
          <p:nvPr>
            <p:ph type="body" idx="1"/>
          </p:nvPr>
        </p:nvSpPr>
        <p:spPr>
          <a:xfrm>
            <a:off x="838200" y="2003784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Phonics help children to decode.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Increases fluency and reading accuracy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Helps comprehension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Increases vocabulary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1"/>
          <p:cNvSpPr txBox="1"/>
          <p:nvPr/>
        </p:nvSpPr>
        <p:spPr>
          <a:xfrm>
            <a:off x="587229" y="1891307"/>
            <a:ext cx="11017542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Helping your child to read is one of the most useful things you can do for them.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will help them gain confidence in learning in many other subjects and gives a great step-up into life beyond school.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2"/>
          <p:cNvSpPr txBox="1"/>
          <p:nvPr/>
        </p:nvSpPr>
        <p:spPr>
          <a:xfrm>
            <a:off x="321816" y="402142"/>
            <a:ext cx="8298401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teach learning to read through phonics.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Phonics is the matching of sounds to letters and groups of letters and then </a:t>
            </a:r>
            <a:r>
              <a:rPr lang="en-GB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blending the sounds together </a:t>
            </a: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read words.</a:t>
            </a:r>
            <a:endParaRPr/>
          </a:p>
        </p:txBody>
      </p:sp>
      <p:pic>
        <p:nvPicPr>
          <p:cNvPr id="181" name="Google Shape;18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1816" y="2757723"/>
            <a:ext cx="7854518" cy="369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8538" y="1851561"/>
            <a:ext cx="10418179" cy="438944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3"/>
          <p:cNvSpPr txBox="1"/>
          <p:nvPr/>
        </p:nvSpPr>
        <p:spPr>
          <a:xfrm>
            <a:off x="478538" y="798107"/>
            <a:ext cx="611227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 are 26 letters in the alphabet.  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14" descr="A picture containing graphical user interfac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3692" y="131629"/>
            <a:ext cx="10242182" cy="2227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4" descr="Diagram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13692" y="2358932"/>
            <a:ext cx="3983425" cy="1142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4" descr="Scatter char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13692" y="3643821"/>
            <a:ext cx="10478308" cy="2952287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4"/>
          <p:cNvSpPr txBox="1"/>
          <p:nvPr/>
        </p:nvSpPr>
        <p:spPr>
          <a:xfrm>
            <a:off x="236126" y="131629"/>
            <a:ext cx="1311676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 are 44 English speech sounds.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15" descr="Graphical user interface, text,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3593" y="2147184"/>
            <a:ext cx="2667676" cy="2943753"/>
          </a:xfrm>
          <a:prstGeom prst="rect">
            <a:avLst/>
          </a:prstGeom>
          <a:noFill/>
          <a:ln w="19050" cap="flat" cmpd="sng">
            <a:solidFill>
              <a:srgbClr val="00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1" name="Google Shape;201;p15"/>
          <p:cNvSpPr txBox="1"/>
          <p:nvPr/>
        </p:nvSpPr>
        <p:spPr>
          <a:xfrm>
            <a:off x="509387" y="5214169"/>
            <a:ext cx="32558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u="sng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https://youtu.be/6DE37N5LE_8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2" name="Google Shape;202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4744" y="2147184"/>
            <a:ext cx="2666781" cy="2943753"/>
          </a:xfrm>
          <a:prstGeom prst="rect">
            <a:avLst/>
          </a:prstGeom>
          <a:noFill/>
          <a:ln w="19050" cap="flat" cmpd="sng">
            <a:solidFill>
              <a:srgbClr val="00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3" name="Google Shape;203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85000" y="2147184"/>
            <a:ext cx="2666781" cy="2934831"/>
          </a:xfrm>
          <a:prstGeom prst="rect">
            <a:avLst/>
          </a:prstGeom>
          <a:noFill/>
          <a:ln w="19050" cap="flat" cmpd="sng">
            <a:solidFill>
              <a:srgbClr val="00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4" name="Google Shape;204;p15"/>
          <p:cNvSpPr txBox="1"/>
          <p:nvPr/>
        </p:nvSpPr>
        <p:spPr>
          <a:xfrm>
            <a:off x="4098047" y="5214169"/>
            <a:ext cx="338017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u="sng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https://youtu.be/oxVUGHj2MuM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15"/>
          <p:cNvSpPr txBox="1"/>
          <p:nvPr/>
        </p:nvSpPr>
        <p:spPr>
          <a:xfrm>
            <a:off x="8036511" y="5214169"/>
            <a:ext cx="31315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u="sng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https://youtu.be/fSPGOjZq2Dc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What is reading?</a:t>
            </a:r>
            <a:endParaRPr/>
          </a:p>
        </p:txBody>
      </p:sp>
      <p:sp>
        <p:nvSpPr>
          <p:cNvPr id="98" name="Google Shape;98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i="1"/>
              <a:t>Reading is one of the most important skills we teach children.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i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Reading has 2 components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Word recognition – the ability to recognise words in and out of context and the ability to apply phonics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Comprehension – the ability to process text, understand its meaning, and to integrate with what the reader already knows.  Comprehension is a big focus in year 2.	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6"/>
          <p:cNvSpPr txBox="1"/>
          <p:nvPr/>
        </p:nvSpPr>
        <p:spPr>
          <a:xfrm>
            <a:off x="729448" y="1792329"/>
            <a:ext cx="10733103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 are four key concepts that we teach to all pupils, these are: 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AutoNum type="arabicPeriod"/>
            </a:pPr>
            <a:r>
              <a:rPr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Letters are symbols (spellings) that represent sounds.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AutoNum type="arabicPeriod"/>
            </a:pPr>
            <a:r>
              <a:rPr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sound may be spelled by one, two, three or four letters:</a:t>
            </a:r>
            <a:endParaRPr/>
          </a:p>
          <a:p>
            <a:pPr marL="0" marR="0" lvl="0" indent="2286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006666"/>
                </a:solidFill>
                <a:latin typeface="Calibri"/>
                <a:ea typeface="Calibri"/>
                <a:cs typeface="Calibri"/>
                <a:sym typeface="Calibri"/>
              </a:rPr>
              <a:t>E.g. d</a:t>
            </a:r>
            <a:r>
              <a:rPr lang="en-GB" sz="3000" b="1" u="sng">
                <a:solidFill>
                  <a:srgbClr val="006666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GB" sz="3000" b="1">
                <a:solidFill>
                  <a:srgbClr val="006666"/>
                </a:solidFill>
                <a:latin typeface="Calibri"/>
                <a:ea typeface="Calibri"/>
                <a:cs typeface="Calibri"/>
                <a:sym typeface="Calibri"/>
              </a:rPr>
              <a:t>g   str</a:t>
            </a:r>
            <a:r>
              <a:rPr lang="en-GB" sz="3000" b="1" u="sng">
                <a:solidFill>
                  <a:srgbClr val="006666"/>
                </a:solidFill>
                <a:latin typeface="Calibri"/>
                <a:ea typeface="Calibri"/>
                <a:cs typeface="Calibri"/>
                <a:sym typeface="Calibri"/>
              </a:rPr>
              <a:t>ee</a:t>
            </a:r>
            <a:r>
              <a:rPr lang="en-GB" sz="3000" b="1">
                <a:solidFill>
                  <a:srgbClr val="006666"/>
                </a:solidFill>
                <a:latin typeface="Calibri"/>
                <a:ea typeface="Calibri"/>
                <a:cs typeface="Calibri"/>
                <a:sym typeface="Calibri"/>
              </a:rPr>
              <a:t>t   n</a:t>
            </a:r>
            <a:r>
              <a:rPr lang="en-GB" sz="3000" b="1" u="sng">
                <a:solidFill>
                  <a:srgbClr val="006666"/>
                </a:solidFill>
                <a:latin typeface="Calibri"/>
                <a:ea typeface="Calibri"/>
                <a:cs typeface="Calibri"/>
                <a:sym typeface="Calibri"/>
              </a:rPr>
              <a:t>igh</a:t>
            </a:r>
            <a:r>
              <a:rPr lang="en-GB" sz="3000" b="1">
                <a:solidFill>
                  <a:srgbClr val="006666"/>
                </a:solidFill>
                <a:latin typeface="Calibri"/>
                <a:ea typeface="Calibri"/>
                <a:cs typeface="Calibri"/>
                <a:sym typeface="Calibri"/>
              </a:rPr>
              <a:t>t   </a:t>
            </a:r>
            <a:r>
              <a:rPr lang="en-GB" sz="3000" b="1" u="sng">
                <a:solidFill>
                  <a:srgbClr val="006666"/>
                </a:solidFill>
                <a:latin typeface="Calibri"/>
                <a:ea typeface="Calibri"/>
                <a:cs typeface="Calibri"/>
                <a:sym typeface="Calibri"/>
              </a:rPr>
              <a:t>eigh</a:t>
            </a:r>
            <a:r>
              <a:rPr lang="en-GB" sz="3000" b="1">
                <a:solidFill>
                  <a:srgbClr val="006666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AutoNum type="arabicPeriod" startAt="3"/>
            </a:pPr>
            <a:r>
              <a:rPr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same sound can be spelled in more than one way:</a:t>
            </a:r>
            <a:endParaRPr/>
          </a:p>
          <a:p>
            <a:pPr marL="0" marR="0" lvl="0" indent="2286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006666"/>
                </a:solidFill>
                <a:latin typeface="Calibri"/>
                <a:ea typeface="Calibri"/>
                <a:cs typeface="Calibri"/>
                <a:sym typeface="Calibri"/>
              </a:rPr>
              <a:t>E.g. r</a:t>
            </a:r>
            <a:r>
              <a:rPr lang="en-GB" sz="3000" b="1" u="sng">
                <a:solidFill>
                  <a:srgbClr val="006666"/>
                </a:solidFill>
                <a:latin typeface="Calibri"/>
                <a:ea typeface="Calibri"/>
                <a:cs typeface="Calibri"/>
                <a:sym typeface="Calibri"/>
              </a:rPr>
              <a:t>ai</a:t>
            </a:r>
            <a:r>
              <a:rPr lang="en-GB" sz="3000" b="1">
                <a:solidFill>
                  <a:srgbClr val="006666"/>
                </a:solidFill>
                <a:latin typeface="Calibri"/>
                <a:ea typeface="Calibri"/>
                <a:cs typeface="Calibri"/>
                <a:sym typeface="Calibri"/>
              </a:rPr>
              <a:t>n   </a:t>
            </a:r>
            <a:r>
              <a:rPr lang="en-GB" sz="3000" b="1" u="sng">
                <a:solidFill>
                  <a:srgbClr val="006666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GB" sz="3000" b="1">
                <a:solidFill>
                  <a:srgbClr val="006666"/>
                </a:solidFill>
                <a:latin typeface="Calibri"/>
                <a:ea typeface="Calibri"/>
                <a:cs typeface="Calibri"/>
                <a:sym typeface="Calibri"/>
              </a:rPr>
              <a:t>corn   c</a:t>
            </a:r>
            <a:r>
              <a:rPr lang="en-GB" sz="3000" b="1" u="sng">
                <a:solidFill>
                  <a:srgbClr val="006666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GB" sz="3000" b="1">
                <a:solidFill>
                  <a:srgbClr val="006666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r>
              <a:rPr lang="en-GB" sz="3000" b="1" u="sng">
                <a:solidFill>
                  <a:srgbClr val="006666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GB" sz="3000" b="1">
                <a:solidFill>
                  <a:srgbClr val="006666"/>
                </a:solidFill>
                <a:latin typeface="Calibri"/>
                <a:ea typeface="Calibri"/>
                <a:cs typeface="Calibri"/>
                <a:sym typeface="Calibri"/>
              </a:rPr>
              <a:t>   d</a:t>
            </a:r>
            <a:r>
              <a:rPr lang="en-GB" sz="3000" b="1" u="sng">
                <a:solidFill>
                  <a:srgbClr val="006666"/>
                </a:solidFill>
                <a:latin typeface="Calibri"/>
                <a:ea typeface="Calibri"/>
                <a:cs typeface="Calibri"/>
                <a:sym typeface="Calibri"/>
              </a:rPr>
              <a:t>ay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AutoNum type="arabicPeriod" startAt="4"/>
            </a:pPr>
            <a:r>
              <a:rPr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Many spellings can represent more than one sound:</a:t>
            </a:r>
            <a:endParaRPr/>
          </a:p>
          <a:p>
            <a:pPr marL="0" marR="0" lvl="0" indent="2286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006666"/>
                </a:solidFill>
                <a:latin typeface="Calibri"/>
                <a:ea typeface="Calibri"/>
                <a:cs typeface="Calibri"/>
                <a:sym typeface="Calibri"/>
              </a:rPr>
              <a:t>E.g. h</a:t>
            </a:r>
            <a:r>
              <a:rPr lang="en-GB" sz="3000" b="1" u="sng">
                <a:solidFill>
                  <a:srgbClr val="006666"/>
                </a:solidFill>
                <a:latin typeface="Calibri"/>
                <a:ea typeface="Calibri"/>
                <a:cs typeface="Calibri"/>
                <a:sym typeface="Calibri"/>
              </a:rPr>
              <a:t>ea</a:t>
            </a:r>
            <a:r>
              <a:rPr lang="en-GB" sz="3000" b="1">
                <a:solidFill>
                  <a:srgbClr val="006666"/>
                </a:solidFill>
                <a:latin typeface="Calibri"/>
                <a:ea typeface="Calibri"/>
                <a:cs typeface="Calibri"/>
                <a:sym typeface="Calibri"/>
              </a:rPr>
              <a:t>d   s</a:t>
            </a:r>
            <a:r>
              <a:rPr lang="en-GB" sz="3000" b="1" u="sng">
                <a:solidFill>
                  <a:srgbClr val="006666"/>
                </a:solidFill>
                <a:latin typeface="Calibri"/>
                <a:ea typeface="Calibri"/>
                <a:cs typeface="Calibri"/>
                <a:sym typeface="Calibri"/>
              </a:rPr>
              <a:t>ea</a:t>
            </a:r>
            <a:r>
              <a:rPr lang="en-GB" sz="3000" b="1">
                <a:solidFill>
                  <a:srgbClr val="006666"/>
                </a:solidFill>
                <a:latin typeface="Calibri"/>
                <a:ea typeface="Calibri"/>
                <a:cs typeface="Calibri"/>
                <a:sym typeface="Calibri"/>
              </a:rPr>
              <a:t>t   br</a:t>
            </a:r>
            <a:r>
              <a:rPr lang="en-GB" sz="3000" b="1" u="sng">
                <a:solidFill>
                  <a:srgbClr val="006666"/>
                </a:solidFill>
                <a:latin typeface="Calibri"/>
                <a:ea typeface="Calibri"/>
                <a:cs typeface="Calibri"/>
                <a:sym typeface="Calibri"/>
              </a:rPr>
              <a:t>ea</a:t>
            </a:r>
            <a:r>
              <a:rPr lang="en-GB" sz="3000" b="1">
                <a:solidFill>
                  <a:srgbClr val="006666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17" descr="A picture containing ta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0959" y="2184878"/>
            <a:ext cx="7770887" cy="4314462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7"/>
          <p:cNvSpPr txBox="1"/>
          <p:nvPr/>
        </p:nvSpPr>
        <p:spPr>
          <a:xfrm>
            <a:off x="295519" y="358660"/>
            <a:ext cx="8902082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phonics programme progresses from simple to more complex phonic knowledge and skills.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Thee programme begins with: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18" descr="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4979" y="2002846"/>
            <a:ext cx="4667491" cy="3749884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8"/>
          <p:cNvSpPr txBox="1"/>
          <p:nvPr/>
        </p:nvSpPr>
        <p:spPr>
          <a:xfrm>
            <a:off x="454980" y="384361"/>
            <a:ext cx="8209625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Reading words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Sometimes the word has the </a:t>
            </a:r>
            <a:r>
              <a:rPr lang="en-GB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sound buttons</a:t>
            </a: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added to help your child see each sound.</a:t>
            </a:r>
            <a:endParaRPr/>
          </a:p>
        </p:txBody>
      </p:sp>
      <p:sp>
        <p:nvSpPr>
          <p:cNvPr id="223" name="Google Shape;223;p18"/>
          <p:cNvSpPr txBox="1"/>
          <p:nvPr/>
        </p:nvSpPr>
        <p:spPr>
          <a:xfrm>
            <a:off x="5976892" y="3622959"/>
            <a:ext cx="611227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aim for your child to read words without the sound buttons.</a:t>
            </a:r>
            <a:endParaRPr/>
          </a:p>
        </p:txBody>
      </p:sp>
      <p:pic>
        <p:nvPicPr>
          <p:cNvPr id="224" name="Google Shape;224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4947528"/>
            <a:ext cx="3496958" cy="140000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9"/>
          <p:cNvSpPr txBox="1"/>
          <p:nvPr/>
        </p:nvSpPr>
        <p:spPr>
          <a:xfrm>
            <a:off x="526001" y="339972"/>
            <a:ext cx="8156359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 are also some words which contain sound combinations your child has not yet learned.</a:t>
            </a:r>
            <a:endParaRPr/>
          </a:p>
        </p:txBody>
      </p:sp>
      <p:pic>
        <p:nvPicPr>
          <p:cNvPr id="230" name="Google Shape;23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2933" y="4033433"/>
            <a:ext cx="3881927" cy="143521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1" name="Google Shape;231;p19"/>
          <p:cNvSpPr txBox="1"/>
          <p:nvPr/>
        </p:nvSpPr>
        <p:spPr>
          <a:xfrm>
            <a:off x="4947083" y="4363431"/>
            <a:ext cx="645184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the word ‘is’, the ‘s’ makes a /z/ sound.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19"/>
          <p:cNvSpPr txBox="1"/>
          <p:nvPr/>
        </p:nvSpPr>
        <p:spPr>
          <a:xfrm>
            <a:off x="526001" y="1757321"/>
            <a:ext cx="11272021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These are called </a:t>
            </a:r>
            <a:r>
              <a:rPr lang="en-GB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tricky words</a:t>
            </a: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child is told why they are tricky with the letter/sound combination explained in school.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0"/>
          <p:cNvSpPr txBox="1"/>
          <p:nvPr/>
        </p:nvSpPr>
        <p:spPr>
          <a:xfrm>
            <a:off x="552635" y="432332"/>
            <a:ext cx="611227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child will learn to read sentences.</a:t>
            </a:r>
            <a:endParaRPr/>
          </a:p>
        </p:txBody>
      </p:sp>
      <p:pic>
        <p:nvPicPr>
          <p:cNvPr id="238" name="Google Shape;238;p20" descr="Diagram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7097" y="1375433"/>
            <a:ext cx="3302332" cy="4257011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0"/>
          <p:cNvSpPr txBox="1"/>
          <p:nvPr/>
        </p:nvSpPr>
        <p:spPr>
          <a:xfrm>
            <a:off x="4581443" y="4082379"/>
            <a:ext cx="7074937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“If you sound out a word, re-read the word </a:t>
            </a:r>
            <a:r>
              <a:rPr lang="en-GB" sz="28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start the sentence again.”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21" descr="Ta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2906" y="0"/>
            <a:ext cx="8610275" cy="5148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1" descr="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721" t="43349" r="10068" b="31616"/>
          <a:stretch/>
        </p:blipFill>
        <p:spPr>
          <a:xfrm>
            <a:off x="408998" y="5233675"/>
            <a:ext cx="6648750" cy="143092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2"/>
          <p:cNvSpPr txBox="1"/>
          <p:nvPr/>
        </p:nvSpPr>
        <p:spPr>
          <a:xfrm>
            <a:off x="550414" y="1746161"/>
            <a:ext cx="11274641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006666"/>
                </a:solidFill>
                <a:latin typeface="Calibri"/>
                <a:ea typeface="Calibri"/>
                <a:cs typeface="Calibri"/>
                <a:sym typeface="Calibri"/>
              </a:rPr>
              <a:t>Spelling words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your child is learning phonics, they will be learning how to use their growing phonic knowledge to spell words.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your child wants to spell a word, they will think about all the sounds in the word, one by one.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Then, they will match a sound-spelling to each sound to write the word.  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23" descr="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2661" y="232991"/>
            <a:ext cx="11372446" cy="6284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24" descr="Text, whiteboar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1351" y="275637"/>
            <a:ext cx="7363255" cy="630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5"/>
          <p:cNvSpPr txBox="1"/>
          <p:nvPr/>
        </p:nvSpPr>
        <p:spPr>
          <a:xfrm>
            <a:off x="8536619" y="2151030"/>
            <a:ext cx="3655381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006666"/>
                </a:solidFill>
                <a:latin typeface="Calibri"/>
                <a:ea typeface="Calibri"/>
                <a:cs typeface="Calibri"/>
                <a:sym typeface="Calibri"/>
              </a:rPr>
              <a:t>Letter formation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pictures used to teach your child letter sounds, also help to teach letter formation.</a:t>
            </a:r>
            <a:endParaRPr/>
          </a:p>
        </p:txBody>
      </p:sp>
      <p:pic>
        <p:nvPicPr>
          <p:cNvPr id="266" name="Google Shape;266;p25" descr="A picture containing text, white, several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593" y="206022"/>
            <a:ext cx="7772162" cy="6553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What is the importance of reading?</a:t>
            </a:r>
            <a:endParaRPr/>
          </a:p>
        </p:txBody>
      </p:sp>
      <p:sp>
        <p:nvSpPr>
          <p:cNvPr id="104" name="Google Shape;104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None/>
            </a:pPr>
            <a:r>
              <a:rPr lang="en-GB" i="1">
                <a:solidFill>
                  <a:srgbClr val="0000FF"/>
                </a:solidFill>
              </a:rPr>
              <a:t>‘We want children to learn to read so they can read to learn for the rest of their lives’.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3800"/>
              <a:t>Learning to read is about listening and understanding, as well as working out what is printed on the page.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3800"/>
              <a:t>Through hearing stories, children are exposed to a wide range of words.  This helps them build their own vocabulary and improve their understanding when they listen, which is vital as they start to read.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3800"/>
              <a:t>It gives children a better understanding of the world, people and cultures.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3800"/>
              <a:t>Through reading you build a more solid foundation for communication.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3800"/>
              <a:t>Reading develops a child’s imagination.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3800"/>
              <a:t>Reading helps children develop empathy.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26" descr="Calendar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4871" y="214725"/>
            <a:ext cx="6479540" cy="3090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6" descr="A picture containing tabl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4871" y="3475051"/>
            <a:ext cx="6479540" cy="3082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6" descr="A picture containing shap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43146" y="3475051"/>
            <a:ext cx="2433320" cy="779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27" descr="A picture containing map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4527" y="275074"/>
            <a:ext cx="8020179" cy="6307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8"/>
          <p:cNvSpPr txBox="1"/>
          <p:nvPr/>
        </p:nvSpPr>
        <p:spPr>
          <a:xfrm>
            <a:off x="426128" y="2507890"/>
            <a:ext cx="11185864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006666"/>
                </a:solidFill>
                <a:latin typeface="Calibri"/>
                <a:ea typeface="Calibri"/>
                <a:cs typeface="Calibri"/>
                <a:sym typeface="Calibri"/>
              </a:rPr>
              <a:t>‘Learning to read by myself’ book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book will contain words that your child can read or ‘sound out’ and then read.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child may bring the same book home over a couple of evenings.  This is because re-reading helps your child become confident and more fluent.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7307" y="204793"/>
            <a:ext cx="11476526" cy="5371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952" y="104922"/>
            <a:ext cx="10238720" cy="66481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0849" y="1664111"/>
            <a:ext cx="7665032" cy="1764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2"/>
          <p:cNvSpPr txBox="1"/>
          <p:nvPr/>
        </p:nvSpPr>
        <p:spPr>
          <a:xfrm>
            <a:off x="437226" y="801395"/>
            <a:ext cx="611227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006666"/>
                </a:solidFill>
                <a:latin typeface="Calibri"/>
                <a:ea typeface="Calibri"/>
                <a:cs typeface="Calibri"/>
                <a:sym typeface="Calibri"/>
              </a:rPr>
              <a:t>‘Own choice’ library book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4" name="Google Shape;304;p32" descr="Map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5106" y="1870922"/>
            <a:ext cx="11061787" cy="4414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30661">
            <a:off x="684742" y="334910"/>
            <a:ext cx="3047209" cy="3513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76869">
            <a:off x="3483653" y="625592"/>
            <a:ext cx="3081242" cy="4205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3" descr="Graphical user interfac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6171" t="18860" r="36172" b="51112"/>
          <a:stretch/>
        </p:blipFill>
        <p:spPr>
          <a:xfrm>
            <a:off x="7584083" y="2596702"/>
            <a:ext cx="3714511" cy="1664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3" descr="Graphical user interfac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19297" t="18026" r="28906" b="51668"/>
          <a:stretch/>
        </p:blipFill>
        <p:spPr>
          <a:xfrm>
            <a:off x="7059055" y="232070"/>
            <a:ext cx="4853600" cy="159590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3"/>
          <p:cNvSpPr/>
          <p:nvPr/>
        </p:nvSpPr>
        <p:spPr>
          <a:xfrm>
            <a:off x="9223159" y="1657579"/>
            <a:ext cx="592182" cy="85344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D8D8D8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4" name="Google Shape;314;p33" descr="Graphical user interface&#10;&#10;Description automatically generated with medium confidence"/>
          <p:cNvPicPr preferRelativeResize="0"/>
          <p:nvPr/>
        </p:nvPicPr>
        <p:blipFill rotWithShape="1">
          <a:blip r:embed="rId7">
            <a:alphaModFix/>
          </a:blip>
          <a:srcRect l="14644" t="20544" r="31214" b="49999"/>
          <a:stretch/>
        </p:blipFill>
        <p:spPr>
          <a:xfrm>
            <a:off x="6974254" y="5092436"/>
            <a:ext cx="5023202" cy="1535787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33"/>
          <p:cNvSpPr txBox="1"/>
          <p:nvPr/>
        </p:nvSpPr>
        <p:spPr>
          <a:xfrm>
            <a:off x="8778240" y="4432663"/>
            <a:ext cx="185492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</a:t>
            </a:r>
            <a:endParaRPr/>
          </a:p>
        </p:txBody>
      </p:sp>
      <p:sp>
        <p:nvSpPr>
          <p:cNvPr id="316" name="Google Shape;316;p33"/>
          <p:cNvSpPr txBox="1"/>
          <p:nvPr/>
        </p:nvSpPr>
        <p:spPr>
          <a:xfrm>
            <a:off x="355107" y="5027471"/>
            <a:ext cx="6294268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child might bring home a set of sounds on card that you can cut up and build lots of different words to read.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4"/>
          <p:cNvSpPr txBox="1"/>
          <p:nvPr/>
        </p:nvSpPr>
        <p:spPr>
          <a:xfrm>
            <a:off x="8212085" y="2083274"/>
            <a:ext cx="3431274" cy="4247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child may bring home some of these sheets.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Over-learning is phonics helps your child grow in confidence with their word reading.</a:t>
            </a:r>
            <a:endParaRPr/>
          </a:p>
        </p:txBody>
      </p:sp>
      <p:pic>
        <p:nvPicPr>
          <p:cNvPr id="322" name="Google Shape;322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24508">
            <a:off x="575361" y="372637"/>
            <a:ext cx="3432437" cy="478515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3" name="Google Shape;323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88695">
            <a:off x="3897136" y="1164563"/>
            <a:ext cx="3651269" cy="509156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Reading for pleasure</a:t>
            </a:r>
            <a:endParaRPr/>
          </a:p>
        </p:txBody>
      </p:sp>
      <p:sp>
        <p:nvSpPr>
          <p:cNvPr id="329" name="Google Shape;329;p3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Let children read what they want.  Let them read for pleasure.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Any form of text that will help children develop a love of reading e.g comics, magazines, books that capture their interest.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Visiting the library, books in the home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/>
              <a:t>Benefits of reading for pleasure –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improves vocabulary, improves reading attainment and writing ability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greater self confidence as a reader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General knowledge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Better understanding of people and cultures</a:t>
            </a:r>
            <a:endParaRPr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130834" y="51150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How important are early reading skills?</a:t>
            </a:r>
            <a:endParaRPr/>
          </a:p>
        </p:txBody>
      </p:sp>
      <p:sp>
        <p:nvSpPr>
          <p:cNvPr id="110" name="Google Shape;110;p4"/>
          <p:cNvSpPr txBox="1">
            <a:spLocks noGrp="1"/>
          </p:cNvSpPr>
          <p:nvPr>
            <p:ph type="body" idx="1"/>
          </p:nvPr>
        </p:nvSpPr>
        <p:spPr>
          <a:xfrm>
            <a:off x="458637" y="1765240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When children learn to read at an early age they have greater general knowledge, wider vocabulary and become more fluent readers.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Children have an improved attention span and better concentration.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Their proficiency in reading helps them to comprehend what they read.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0"/>
          <p:cNvSpPr txBox="1">
            <a:spLocks noGrp="1"/>
          </p:cNvSpPr>
          <p:nvPr>
            <p:ph type="body" idx="1"/>
          </p:nvPr>
        </p:nvSpPr>
        <p:spPr>
          <a:xfrm>
            <a:off x="1919536" y="1988841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GB" sz="3600"/>
              <a:t>Listen to your child read regularly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GB" sz="3600"/>
              <a:t>Read to your child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GB" sz="3600"/>
              <a:t>Talk about books, stories and words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GB" sz="3600"/>
              <a:t>Use pictures to discuss stories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GB" sz="3600"/>
              <a:t>Explore word meaning together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GB" sz="3600"/>
              <a:t>Let children see you read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Pts val="3600"/>
              <a:buNone/>
            </a:pPr>
            <a:r>
              <a:rPr lang="en-GB" sz="3600" b="1">
                <a:solidFill>
                  <a:srgbClr val="0000FF"/>
                </a:solidFill>
              </a:rPr>
              <a:t>Give your child the gift of reading!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/>
          </a:p>
        </p:txBody>
      </p:sp>
      <p:sp>
        <p:nvSpPr>
          <p:cNvPr id="335" name="Google Shape;335;p40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How to help your child at home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41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l="14166" t="14166" r="14860" b="14722"/>
          <a:stretch/>
        </p:blipFill>
        <p:spPr>
          <a:xfrm>
            <a:off x="3066744" y="518036"/>
            <a:ext cx="5372406" cy="5382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"/>
          <p:cNvSpPr txBox="1">
            <a:spLocks noGrp="1"/>
          </p:cNvSpPr>
          <p:nvPr>
            <p:ph type="title"/>
          </p:nvPr>
        </p:nvSpPr>
        <p:spPr>
          <a:xfrm>
            <a:off x="19121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What are the characteristics of reading?</a:t>
            </a:r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Word reading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Reading fluency – expression, intonation and punctuation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Pace and rhythm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Vocabulary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Background knowledge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Working memory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Comprehension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Spoken language and Vocabulary</a:t>
            </a:r>
            <a:endParaRPr/>
          </a:p>
        </p:txBody>
      </p:sp>
      <p:sp>
        <p:nvSpPr>
          <p:cNvPr id="122" name="Google Shape;122;p35"/>
          <p:cNvSpPr txBox="1">
            <a:spLocks noGrp="1"/>
          </p:cNvSpPr>
          <p:nvPr>
            <p:ph type="body" idx="1"/>
          </p:nvPr>
        </p:nvSpPr>
        <p:spPr>
          <a:xfrm>
            <a:off x="1981200" y="1600200"/>
            <a:ext cx="8229600" cy="4925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Spoken language underpins the development of reading and writing.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Quality and variety of language heard and spoken is vital for developing vocabulary, grammar and understanding for reading and writing.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Teach the children the meaning of new words, repetition of the words is very important for children  to embed in their vocabulary.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If children do not have a love of words they will never become great readers let alone great writers.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A child needs to hear a word </a:t>
            </a:r>
            <a:r>
              <a:rPr lang="en-GB" b="1"/>
              <a:t>4-12 times </a:t>
            </a:r>
            <a:r>
              <a:rPr lang="en-GB"/>
              <a:t>before it becomes part of their vocabulary.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Use the words in sentences so the children are able to understand the exact meaning of the word.</a:t>
            </a:r>
            <a:endParaRPr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Comprehension and Context Clues</a:t>
            </a:r>
            <a:endParaRPr/>
          </a:p>
        </p:txBody>
      </p:sp>
      <p:sp>
        <p:nvSpPr>
          <p:cNvPr id="128" name="Google Shape;128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Key comprehension strategies: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Prior knowledge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Predicting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Identifying main ideas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Questioning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Making inference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Retelling /sequencing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Visualising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Why is fluency important?</a:t>
            </a:r>
            <a:endParaRPr/>
          </a:p>
        </p:txBody>
      </p:sp>
      <p:sp>
        <p:nvSpPr>
          <p:cNvPr id="134" name="Google Shape;134;p37"/>
          <p:cNvSpPr txBox="1">
            <a:spLocks noGrp="1"/>
          </p:cNvSpPr>
          <p:nvPr>
            <p:ph type="body" idx="1"/>
          </p:nvPr>
        </p:nvSpPr>
        <p:spPr>
          <a:xfrm>
            <a:off x="1981200" y="1600200"/>
            <a:ext cx="8229600" cy="506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/>
              <a:t>For children to be fluent readers they must read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accurately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smoothly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with expression and comprehension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with pace and rhythm (punctuation)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Fluent readers recognise words automatically without struggling over decoding issues.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Fluency is important because it bridges between word recognition and comprehension.  It allows the child to focus on what the text is saying.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Children should be reading about 120 words per minute for fluency</a:t>
            </a:r>
            <a:endParaRPr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What causes reading fluency problems?</a:t>
            </a:r>
            <a:endParaRPr/>
          </a:p>
        </p:txBody>
      </p:sp>
      <p:sp>
        <p:nvSpPr>
          <p:cNvPr id="140" name="Google Shape;140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Most common causes are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Lack of reading practice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Word recognition difficulties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Children stumble on particular words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Lack of recognition of words automatically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Children sounding out too many words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Comprehension difficulties also disrupt fluency, e.g. a child not understanding what is read.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1409</Words>
  <Application>Microsoft Office PowerPoint</Application>
  <PresentationFormat>Widescreen</PresentationFormat>
  <Paragraphs>171</Paragraphs>
  <Slides>41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Arial</vt:lpstr>
      <vt:lpstr>Calibri</vt:lpstr>
      <vt:lpstr>Office Theme</vt:lpstr>
      <vt:lpstr>PowerPoint Presentation</vt:lpstr>
      <vt:lpstr>What is reading?</vt:lpstr>
      <vt:lpstr>What is the importance of reading?</vt:lpstr>
      <vt:lpstr>How important are early reading skills?</vt:lpstr>
      <vt:lpstr>What are the characteristics of reading?</vt:lpstr>
      <vt:lpstr>Spoken language and Vocabulary</vt:lpstr>
      <vt:lpstr>Comprehension and Context Clues</vt:lpstr>
      <vt:lpstr>Why is fluency important?</vt:lpstr>
      <vt:lpstr>What causes reading fluency problems?</vt:lpstr>
      <vt:lpstr>How do we teach reading at English Martyrs in Reception and KS1?</vt:lpstr>
      <vt:lpstr>Approach to reading in KS1</vt:lpstr>
      <vt:lpstr>What is phonics?</vt:lpstr>
      <vt:lpstr>Is phonics important in learning to read?</vt:lpstr>
      <vt:lpstr>Phonics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Reading for pleasure</vt:lpstr>
      <vt:lpstr>How to help your child at home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Mia Cann</dc:creator>
  <cp:lastModifiedBy>Susan Baker</cp:lastModifiedBy>
  <cp:revision>1</cp:revision>
  <dcterms:created xsi:type="dcterms:W3CDTF">2021-09-07T12:35:34Z</dcterms:created>
  <dcterms:modified xsi:type="dcterms:W3CDTF">2022-10-14T10:45:14Z</dcterms:modified>
</cp:coreProperties>
</file>