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6858000" cx="12192000"/>
  <p:notesSz cx="6858000" cy="9144000"/>
  <p:embeddedFontLst>
    <p:embeddedFont>
      <p:font typeface="Overlock"/>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jCPYvuUSop1AutR8f2eJViZN+J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Overlock-bold.fntdata"/><Relationship Id="rId12" Type="http://schemas.openxmlformats.org/officeDocument/2006/relationships/slide" Target="slides/slide8.xml"/><Relationship Id="rId34" Type="http://schemas.openxmlformats.org/officeDocument/2006/relationships/font" Target="fonts/Overlock-regular.fntdata"/><Relationship Id="rId15" Type="http://schemas.openxmlformats.org/officeDocument/2006/relationships/slide" Target="slides/slide11.xml"/><Relationship Id="rId37" Type="http://schemas.openxmlformats.org/officeDocument/2006/relationships/font" Target="fonts/Overlock-boldItalic.fntdata"/><Relationship Id="rId14" Type="http://schemas.openxmlformats.org/officeDocument/2006/relationships/slide" Target="slides/slide10.xml"/><Relationship Id="rId36" Type="http://schemas.openxmlformats.org/officeDocument/2006/relationships/font" Target="fonts/Overlock-italic.fntdata"/><Relationship Id="rId17" Type="http://schemas.openxmlformats.org/officeDocument/2006/relationships/slide" Target="slides/slide13.xml"/><Relationship Id="rId16" Type="http://schemas.openxmlformats.org/officeDocument/2006/relationships/slide" Target="slides/slide12.xml"/><Relationship Id="rId38" Type="http://customschemas.google.com/relationships/presentationmetadata" Target="meta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0"/>
          <p:cNvSpPr/>
          <p:nvPr>
            <p:ph idx="2" type="pic"/>
          </p:nvPr>
        </p:nvSpPr>
        <p:spPr>
          <a:xfrm>
            <a:off x="5183188" y="987425"/>
            <a:ext cx="6172200" cy="4873625"/>
          </a:xfrm>
          <a:prstGeom prst="rect">
            <a:avLst/>
          </a:prstGeom>
          <a:noFill/>
          <a:ln>
            <a:noFill/>
          </a:ln>
        </p:spPr>
      </p:sp>
      <p:sp>
        <p:nvSpPr>
          <p:cNvPr id="71" name="Google Shape;71;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72" name="Google Shape;72;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8" name="Google Shape;7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4" name="Google Shape;84;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15" name="Shape 15"/>
        <p:cNvGrpSpPr/>
        <p:nvPr/>
      </p:nvGrpSpPr>
      <p:grpSpPr>
        <a:xfrm>
          <a:off x="0" y="0"/>
          <a:ext cx="0" cy="0"/>
          <a:chOff x="0" y="0"/>
          <a:chExt cx="0" cy="0"/>
        </a:xfrm>
      </p:grpSpPr>
      <p:pic>
        <p:nvPicPr>
          <p:cNvPr descr="Droplets-SD-Content-R1d.png" id="16" name="Google Shape;16;p3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7" name="Google Shape;17;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32"/>
          <p:cNvSpPr txBox="1"/>
          <p:nvPr>
            <p:ph idx="1" type="body"/>
          </p:nvPr>
        </p:nvSpPr>
        <p:spPr>
          <a:xfrm>
            <a:off x="913773" y="2367094"/>
            <a:ext cx="10363827"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9" name="Google Shape;19;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chemeClr val="lt1"/>
                </a:solidFill>
                <a:latin typeface="Calibri"/>
                <a:ea typeface="Calibri"/>
                <a:cs typeface="Calibri"/>
                <a:sym typeface="Calibri"/>
              </a:defRPr>
            </a:lvl1pPr>
            <a:lvl2pPr indent="0" lvl="1" marL="0" marR="0" algn="r">
              <a:spcBef>
                <a:spcPts val="0"/>
              </a:spcBef>
              <a:buNone/>
              <a:defRPr b="0" i="0" sz="1200" u="none" cap="none" strike="noStrike">
                <a:solidFill>
                  <a:schemeClr val="lt1"/>
                </a:solidFill>
                <a:latin typeface="Calibri"/>
                <a:ea typeface="Calibri"/>
                <a:cs typeface="Calibri"/>
                <a:sym typeface="Calibri"/>
              </a:defRPr>
            </a:lvl2pPr>
            <a:lvl3pPr indent="0" lvl="2" marL="0" marR="0" algn="r">
              <a:spcBef>
                <a:spcPts val="0"/>
              </a:spcBef>
              <a:buNone/>
              <a:defRPr b="0" i="0" sz="1200" u="none" cap="none" strike="noStrike">
                <a:solidFill>
                  <a:schemeClr val="lt1"/>
                </a:solidFill>
                <a:latin typeface="Calibri"/>
                <a:ea typeface="Calibri"/>
                <a:cs typeface="Calibri"/>
                <a:sym typeface="Calibri"/>
              </a:defRPr>
            </a:lvl3pPr>
            <a:lvl4pPr indent="0" lvl="3" marL="0" marR="0" algn="r">
              <a:spcBef>
                <a:spcPts val="0"/>
              </a:spcBef>
              <a:buNone/>
              <a:defRPr b="0" i="0" sz="1200" u="none" cap="none" strike="noStrike">
                <a:solidFill>
                  <a:schemeClr val="lt1"/>
                </a:solidFill>
                <a:latin typeface="Calibri"/>
                <a:ea typeface="Calibri"/>
                <a:cs typeface="Calibri"/>
                <a:sym typeface="Calibri"/>
              </a:defRPr>
            </a:lvl4pPr>
            <a:lvl5pPr indent="0" lvl="4" marL="0" marR="0" algn="r">
              <a:spcBef>
                <a:spcPts val="0"/>
              </a:spcBef>
              <a:buNone/>
              <a:defRPr b="0" i="0" sz="1200" u="none" cap="none" strike="noStrike">
                <a:solidFill>
                  <a:schemeClr val="lt1"/>
                </a:solidFill>
                <a:latin typeface="Calibri"/>
                <a:ea typeface="Calibri"/>
                <a:cs typeface="Calibri"/>
                <a:sym typeface="Calibri"/>
              </a:defRPr>
            </a:lvl5pPr>
            <a:lvl6pPr indent="0" lvl="5" marL="0" marR="0" algn="r">
              <a:spcBef>
                <a:spcPts val="0"/>
              </a:spcBef>
              <a:buNone/>
              <a:defRPr b="0" i="0" sz="1200" u="none" cap="none" strike="noStrike">
                <a:solidFill>
                  <a:schemeClr val="lt1"/>
                </a:solidFill>
                <a:latin typeface="Calibri"/>
                <a:ea typeface="Calibri"/>
                <a:cs typeface="Calibri"/>
                <a:sym typeface="Calibri"/>
              </a:defRPr>
            </a:lvl6pPr>
            <a:lvl7pPr indent="0" lvl="6" marL="0" marR="0" algn="r">
              <a:spcBef>
                <a:spcPts val="0"/>
              </a:spcBef>
              <a:buNone/>
              <a:defRPr b="0" i="0" sz="1200" u="none" cap="none" strike="noStrike">
                <a:solidFill>
                  <a:schemeClr val="lt1"/>
                </a:solidFill>
                <a:latin typeface="Calibri"/>
                <a:ea typeface="Calibri"/>
                <a:cs typeface="Calibri"/>
                <a:sym typeface="Calibri"/>
              </a:defRPr>
            </a:lvl7pPr>
            <a:lvl8pPr indent="0" lvl="7" marL="0" marR="0" algn="r">
              <a:spcBef>
                <a:spcPts val="0"/>
              </a:spcBef>
              <a:buNone/>
              <a:defRPr b="0" i="0" sz="1200" u="none" cap="none" strike="noStrike">
                <a:solidFill>
                  <a:schemeClr val="lt1"/>
                </a:solidFill>
                <a:latin typeface="Calibri"/>
                <a:ea typeface="Calibri"/>
                <a:cs typeface="Calibri"/>
                <a:sym typeface="Calibri"/>
              </a:defRPr>
            </a:lvl8pPr>
            <a:lvl9pPr indent="0" lvl="8" marL="0" marR="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30" name="Google Shape;3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3" name="Shape 33"/>
        <p:cNvGrpSpPr/>
        <p:nvPr/>
      </p:nvGrpSpPr>
      <p:grpSpPr>
        <a:xfrm>
          <a:off x="0" y="0"/>
          <a:ext cx="0" cy="0"/>
          <a:chOff x="0" y="0"/>
          <a:chExt cx="0" cy="0"/>
        </a:xfrm>
      </p:grpSpPr>
      <p:sp>
        <p:nvSpPr>
          <p:cNvPr id="34" name="Google Shape;3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6" name="Google Shape;3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42" name="Google Shape;4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5" name="Shape 45"/>
        <p:cNvGrpSpPr/>
        <p:nvPr/>
      </p:nvGrpSpPr>
      <p:grpSpPr>
        <a:xfrm>
          <a:off x="0" y="0"/>
          <a:ext cx="0" cy="0"/>
          <a:chOff x="0" y="0"/>
          <a:chExt cx="0" cy="0"/>
        </a:xfrm>
      </p:grpSpPr>
      <p:sp>
        <p:nvSpPr>
          <p:cNvPr id="46" name="Google Shape;4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8" name="Google Shape;48;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9" name="Google Shape;4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2" name="Shape 52"/>
        <p:cNvGrpSpPr/>
        <p:nvPr/>
      </p:nvGrpSpPr>
      <p:grpSpPr>
        <a:xfrm>
          <a:off x="0" y="0"/>
          <a:ext cx="0" cy="0"/>
          <a:chOff x="0" y="0"/>
          <a:chExt cx="0" cy="0"/>
        </a:xfrm>
      </p:grpSpPr>
      <p:sp>
        <p:nvSpPr>
          <p:cNvPr id="53" name="Google Shape;53;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5" name="Google Shape;55;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6" name="Google Shape;56;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7" name="Google Shape;57;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8" name="Google Shape;5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64" name="Google Shape;64;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22.png"/><Relationship Id="rId5"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0.png"/><Relationship Id="rId4" Type="http://schemas.openxmlformats.org/officeDocument/2006/relationships/image" Target="../media/image16.png"/><Relationship Id="rId5"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0.png"/><Relationship Id="rId4" Type="http://schemas.openxmlformats.org/officeDocument/2006/relationships/image" Target="../media/image27.png"/><Relationship Id="rId5"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9.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Year-3-and-4-SPaG-Parent-Workshop-updated-for-all1024_1" id="91" name="Google Shape;91;p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descr="Year-3-and-4-SPaG-Parent-Workshop-updated-for-all1024_10" id="136" name="Google Shape;136;p1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descr="Year-3-and-4-SPaG-Parent-Workshop-updated-for-all1024_11" id="141" name="Google Shape;141;p1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Year-3-and-4-SPaG-Parent-Workshop-updated-for-all1024_12" id="146" name="Google Shape;14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descr="Year-3-and-4-SPaG-Parent-Workshop-updated-for-all1024_13" id="151" name="Google Shape;151;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Year-3-and-4-SPaG-Parent-Workshop-updated-for-all1024_14" id="156" name="Google Shape;156;p1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15"/>
          <p:cNvPicPr preferRelativeResize="0"/>
          <p:nvPr/>
        </p:nvPicPr>
        <p:blipFill rotWithShape="1">
          <a:blip r:embed="rId3">
            <a:alphaModFix/>
          </a:blip>
          <a:srcRect b="0" l="0" r="0" t="0"/>
          <a:stretch/>
        </p:blipFill>
        <p:spPr>
          <a:xfrm>
            <a:off x="0" y="1"/>
            <a:ext cx="12192000" cy="7139836"/>
          </a:xfrm>
          <a:prstGeom prst="rect">
            <a:avLst/>
          </a:prstGeom>
          <a:noFill/>
          <a:ln>
            <a:noFill/>
          </a:ln>
        </p:spPr>
      </p:pic>
      <p:sp>
        <p:nvSpPr>
          <p:cNvPr id="162" name="Google Shape;162;p15"/>
          <p:cNvSpPr txBox="1"/>
          <p:nvPr>
            <p:ph type="title"/>
          </p:nvPr>
        </p:nvSpPr>
        <p:spPr>
          <a:xfrm>
            <a:off x="838200" y="365125"/>
            <a:ext cx="10515600" cy="1325563"/>
          </a:xfrm>
          <a:prstGeom prst="rect">
            <a:avLst/>
          </a:prstGeom>
          <a:solidFill>
            <a:schemeClr val="lt1"/>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verlock"/>
              <a:buNone/>
            </a:pPr>
            <a:r>
              <a:rPr lang="en-GB">
                <a:solidFill>
                  <a:schemeClr val="dk1"/>
                </a:solidFill>
                <a:latin typeface="Overlock"/>
                <a:ea typeface="Overlock"/>
                <a:cs typeface="Overlock"/>
                <a:sym typeface="Overlock"/>
              </a:rPr>
              <a:t>Can you make sense of this?</a:t>
            </a:r>
            <a:endParaRPr/>
          </a:p>
        </p:txBody>
      </p:sp>
      <p:sp>
        <p:nvSpPr>
          <p:cNvPr id="163" name="Google Shape;163;p15"/>
          <p:cNvSpPr/>
          <p:nvPr/>
        </p:nvSpPr>
        <p:spPr>
          <a:xfrm>
            <a:off x="829849" y="1868237"/>
            <a:ext cx="10515600" cy="4624637"/>
          </a:xfrm>
          <a:prstGeom prst="rect">
            <a:avLst/>
          </a:prstGeom>
          <a:solidFill>
            <a:schemeClr val="l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4" name="Google Shape;164;p15"/>
          <p:cNvSpPr txBox="1"/>
          <p:nvPr>
            <p:ph idx="1" type="body"/>
          </p:nvPr>
        </p:nvSpPr>
        <p:spPr>
          <a:xfrm>
            <a:off x="1139868" y="2501771"/>
            <a:ext cx="9895562" cy="3375348"/>
          </a:xfrm>
          <a:prstGeom prst="rect">
            <a:avLst/>
          </a:prstGeom>
          <a:noFill/>
          <a:ln>
            <a:noFill/>
          </a:ln>
        </p:spPr>
        <p:txBody>
          <a:bodyPr anchorCtr="0" anchor="ctr" bIns="45700" lIns="91425" spcFirstLastPara="1" rIns="91425" wrap="square" tIns="45700">
            <a:spAutoFit/>
          </a:bodyPr>
          <a:lstStyle/>
          <a:p>
            <a:pPr indent="-179388" lvl="1" marL="179388" rtl="0" algn="l">
              <a:lnSpc>
                <a:spcPct val="110000"/>
              </a:lnSpc>
              <a:spcBef>
                <a:spcPts val="0"/>
              </a:spcBef>
              <a:spcAft>
                <a:spcPts val="0"/>
              </a:spcAft>
              <a:buClr>
                <a:srgbClr val="000000"/>
              </a:buClr>
              <a:buSzPts val="2800"/>
              <a:buNone/>
            </a:pPr>
            <a:r>
              <a:rPr lang="en-GB" sz="2800">
                <a:solidFill>
                  <a:srgbClr val="000000"/>
                </a:solidFill>
                <a:latin typeface="Arial"/>
                <a:ea typeface="Arial"/>
                <a:cs typeface="Arial"/>
                <a:sym typeface="Arial"/>
              </a:rPr>
              <a:t>In a puiltacibon of teh New Scnieitst it siad you cuold jublme all teh letetrs in a wrod adn as lnog as teh frist adn lsat were the smae, reibadailty wolud hadrly be aftcfeed. My ansaylis did not cmoe to mcuh beucase of teh thoery at the tmie but raserceh sugsegts we may hvae smoe pofrweul palrlael prsooscers at wrok, which seepd up regnicoiton. We olny need the frist and lsat letetrs to spot chganes in meniang. </a:t>
            </a:r>
            <a:endParaRPr sz="2800">
              <a:solidFill>
                <a:srgbClr val="000000"/>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6"/>
          <p:cNvPicPr preferRelativeResize="0"/>
          <p:nvPr/>
        </p:nvPicPr>
        <p:blipFill rotWithShape="1">
          <a:blip r:embed="rId3">
            <a:alphaModFix/>
          </a:blip>
          <a:srcRect b="0" l="0" r="0" t="0"/>
          <a:stretch/>
        </p:blipFill>
        <p:spPr>
          <a:xfrm>
            <a:off x="0" y="0"/>
            <a:ext cx="12192000" cy="6857999"/>
          </a:xfrm>
          <a:prstGeom prst="rect">
            <a:avLst/>
          </a:prstGeom>
          <a:noFill/>
          <a:ln>
            <a:noFill/>
          </a:ln>
        </p:spPr>
      </p:pic>
      <p:pic>
        <p:nvPicPr>
          <p:cNvPr id="170" name="Google Shape;170;p16"/>
          <p:cNvPicPr preferRelativeResize="0"/>
          <p:nvPr/>
        </p:nvPicPr>
        <p:blipFill rotWithShape="1">
          <a:blip r:embed="rId4">
            <a:alphaModFix/>
          </a:blip>
          <a:srcRect b="0" l="0" r="0" t="0"/>
          <a:stretch/>
        </p:blipFill>
        <p:spPr>
          <a:xfrm>
            <a:off x="475989" y="1109270"/>
            <a:ext cx="11348581" cy="5329108"/>
          </a:xfrm>
          <a:prstGeom prst="rect">
            <a:avLst/>
          </a:prstGeom>
          <a:noFill/>
          <a:ln>
            <a:noFill/>
          </a:ln>
        </p:spPr>
      </p:pic>
      <p:sp>
        <p:nvSpPr>
          <p:cNvPr id="171" name="Google Shape;171;p16"/>
          <p:cNvSpPr txBox="1"/>
          <p:nvPr>
            <p:ph type="title"/>
          </p:nvPr>
        </p:nvSpPr>
        <p:spPr>
          <a:xfrm>
            <a:off x="839245" y="1475398"/>
            <a:ext cx="10985325" cy="169545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verlock"/>
              <a:buNone/>
            </a:pPr>
            <a:r>
              <a:rPr lang="en-GB" sz="3200">
                <a:solidFill>
                  <a:schemeClr val="dk1"/>
                </a:solidFill>
                <a:latin typeface="Overlock"/>
                <a:ea typeface="Overlock"/>
                <a:cs typeface="Overlock"/>
                <a:sym typeface="Overlock"/>
              </a:rPr>
              <a:t>Spelling is a mental process</a:t>
            </a:r>
            <a:br>
              <a:rPr lang="en-GB" sz="3200">
                <a:solidFill>
                  <a:schemeClr val="dk1"/>
                </a:solidFill>
                <a:latin typeface="Overlock"/>
                <a:ea typeface="Overlock"/>
                <a:cs typeface="Overlock"/>
                <a:sym typeface="Overlock"/>
              </a:rPr>
            </a:br>
            <a:br>
              <a:rPr lang="en-GB" sz="3200">
                <a:solidFill>
                  <a:schemeClr val="dk1"/>
                </a:solidFill>
                <a:latin typeface="Overlock"/>
                <a:ea typeface="Overlock"/>
                <a:cs typeface="Overlock"/>
                <a:sym typeface="Overlock"/>
              </a:rPr>
            </a:br>
            <a:r>
              <a:rPr lang="en-GB" sz="3200">
                <a:solidFill>
                  <a:schemeClr val="dk1"/>
                </a:solidFill>
                <a:latin typeface="Overlock"/>
                <a:ea typeface="Overlock"/>
                <a:cs typeface="Overlock"/>
                <a:sym typeface="Overlock"/>
              </a:rPr>
              <a:t>To support children well, we need to be aware of the mental processes involved</a:t>
            </a:r>
            <a:br>
              <a:rPr lang="en-GB" sz="3200">
                <a:solidFill>
                  <a:schemeClr val="dk1"/>
                </a:solidFill>
              </a:rPr>
            </a:br>
            <a:endParaRPr sz="3200">
              <a:solidFill>
                <a:schemeClr val="dk1"/>
              </a:solidFill>
            </a:endParaRPr>
          </a:p>
        </p:txBody>
      </p:sp>
      <p:grpSp>
        <p:nvGrpSpPr>
          <p:cNvPr id="172" name="Google Shape;172;p16"/>
          <p:cNvGrpSpPr/>
          <p:nvPr/>
        </p:nvGrpSpPr>
        <p:grpSpPr>
          <a:xfrm>
            <a:off x="2267968" y="2830426"/>
            <a:ext cx="7764620" cy="3424237"/>
            <a:chOff x="3889" y="0"/>
            <a:chExt cx="7764620" cy="3424237"/>
          </a:xfrm>
        </p:grpSpPr>
        <p:sp>
          <p:nvSpPr>
            <p:cNvPr id="173" name="Google Shape;173;p16"/>
            <p:cNvSpPr/>
            <p:nvPr/>
          </p:nvSpPr>
          <p:spPr>
            <a:xfrm>
              <a:off x="582929" y="0"/>
              <a:ext cx="6606540" cy="3424237"/>
            </a:xfrm>
            <a:prstGeom prst="rightArrow">
              <a:avLst>
                <a:gd fmla="val 50000" name="adj1"/>
                <a:gd fmla="val 50000" name="adj2"/>
              </a:avLst>
            </a:prstGeom>
            <a:solidFill>
              <a:srgbClr val="CCD3E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6"/>
            <p:cNvSpPr/>
            <p:nvPr/>
          </p:nvSpPr>
          <p:spPr>
            <a:xfrm>
              <a:off x="3889" y="1027271"/>
              <a:ext cx="1870992" cy="1369694"/>
            </a:xfrm>
            <a:prstGeom prst="roundRect">
              <a:avLst>
                <a:gd fmla="val 16667"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
            <p:cNvSpPr txBox="1"/>
            <p:nvPr/>
          </p:nvSpPr>
          <p:spPr>
            <a:xfrm>
              <a:off x="70752" y="1094134"/>
              <a:ext cx="1737266" cy="123596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Say the word</a:t>
              </a:r>
              <a:endParaRPr/>
            </a:p>
          </p:txBody>
        </p:sp>
        <p:sp>
          <p:nvSpPr>
            <p:cNvPr id="176" name="Google Shape;176;p16"/>
            <p:cNvSpPr/>
            <p:nvPr/>
          </p:nvSpPr>
          <p:spPr>
            <a:xfrm>
              <a:off x="1968432" y="1027271"/>
              <a:ext cx="1870992" cy="1369694"/>
            </a:xfrm>
            <a:prstGeom prst="roundRect">
              <a:avLst>
                <a:gd fmla="val 16667"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6"/>
            <p:cNvSpPr txBox="1"/>
            <p:nvPr/>
          </p:nvSpPr>
          <p:spPr>
            <a:xfrm>
              <a:off x="2035295" y="1094134"/>
              <a:ext cx="1737266" cy="123596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Visual memory of the word</a:t>
              </a:r>
              <a:endParaRPr/>
            </a:p>
          </p:txBody>
        </p:sp>
        <p:sp>
          <p:nvSpPr>
            <p:cNvPr id="178" name="Google Shape;178;p16"/>
            <p:cNvSpPr/>
            <p:nvPr/>
          </p:nvSpPr>
          <p:spPr>
            <a:xfrm>
              <a:off x="3932974" y="1027271"/>
              <a:ext cx="1870992" cy="1369694"/>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6"/>
            <p:cNvSpPr txBox="1"/>
            <p:nvPr/>
          </p:nvSpPr>
          <p:spPr>
            <a:xfrm>
              <a:off x="3999837" y="1094134"/>
              <a:ext cx="1737266" cy="123596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The feeling of correctness</a:t>
              </a:r>
              <a:endParaRPr/>
            </a:p>
          </p:txBody>
        </p:sp>
        <p:sp>
          <p:nvSpPr>
            <p:cNvPr id="180" name="Google Shape;180;p16"/>
            <p:cNvSpPr/>
            <p:nvPr/>
          </p:nvSpPr>
          <p:spPr>
            <a:xfrm>
              <a:off x="5897517" y="1027271"/>
              <a:ext cx="1870992" cy="1369694"/>
            </a:xfrm>
            <a:prstGeom prst="roundRect">
              <a:avLst>
                <a:gd fmla="val 16667" name="adj"/>
              </a:avLst>
            </a:prstGeom>
            <a:gradFill>
              <a:gsLst>
                <a:gs pos="0">
                  <a:srgbClr val="5E81C9"/>
                </a:gs>
                <a:gs pos="50000">
                  <a:srgbClr val="3B70C9"/>
                </a:gs>
                <a:gs pos="100000">
                  <a:srgbClr val="2E60B8"/>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
            <p:cNvSpPr txBox="1"/>
            <p:nvPr/>
          </p:nvSpPr>
          <p:spPr>
            <a:xfrm>
              <a:off x="5964380" y="1094134"/>
              <a:ext cx="1737266" cy="123596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2400"/>
                <a:buFont typeface="Calibri"/>
                <a:buNone/>
              </a:pPr>
              <a:r>
                <a:rPr b="0" i="0" lang="en-GB" sz="2400" u="none" cap="none" strike="noStrike">
                  <a:solidFill>
                    <a:schemeClr val="lt1"/>
                  </a:solidFill>
                  <a:latin typeface="Calibri"/>
                  <a:ea typeface="Calibri"/>
                  <a:cs typeface="Calibri"/>
                  <a:sym typeface="Calibri"/>
                </a:rPr>
                <a:t>Correct spelling</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Year-3-and-4-SPaG-Parent-Workshop-updated-for-all1024_15" id="186" name="Google Shape;18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Year-3-and-4-SPaG-Parent-Workshop-updated-for-all1024_16" id="191" name="Google Shape;191;p1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descr="Year-3-and-4-SPaG-Parent-Workshop-updated-for-all1024_17" id="196" name="Google Shape;196;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descr="Year-3-and-4-SPaG-Parent-Workshop-updated-for-all1024_2" id="96" name="Google Shape;96;p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Year-3-and-4-SPaG-Parent-Workshop-updated-for-all1024_18" id="201" name="Google Shape;201;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Year-3-and-4-SPaG-Parent-Workshop-updated-for-all1024_19" id="206" name="Google Shape;206;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Year-3-and-4-SPaG-Parent-Workshop-updated-for-all1024_20" id="211" name="Google Shape;211;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3"/>
          <p:cNvPicPr preferRelativeResize="0"/>
          <p:nvPr/>
        </p:nvPicPr>
        <p:blipFill rotWithShape="1">
          <a:blip r:embed="rId3">
            <a:alphaModFix/>
          </a:blip>
          <a:srcRect b="0" l="0" r="0" t="0"/>
          <a:stretch/>
        </p:blipFill>
        <p:spPr>
          <a:xfrm>
            <a:off x="-1" y="-1"/>
            <a:ext cx="12192001" cy="6858001"/>
          </a:xfrm>
          <a:prstGeom prst="rect">
            <a:avLst/>
          </a:prstGeom>
          <a:noFill/>
          <a:ln>
            <a:noFill/>
          </a:ln>
        </p:spPr>
      </p:pic>
      <p:pic>
        <p:nvPicPr>
          <p:cNvPr id="217" name="Google Shape;217;p23"/>
          <p:cNvPicPr preferRelativeResize="0"/>
          <p:nvPr/>
        </p:nvPicPr>
        <p:blipFill rotWithShape="1">
          <a:blip r:embed="rId4">
            <a:alphaModFix/>
          </a:blip>
          <a:srcRect b="0" l="0" r="0" t="0"/>
          <a:stretch/>
        </p:blipFill>
        <p:spPr>
          <a:xfrm>
            <a:off x="914399" y="673101"/>
            <a:ext cx="10471759" cy="5508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4"/>
          <p:cNvPicPr preferRelativeResize="0"/>
          <p:nvPr/>
        </p:nvPicPr>
        <p:blipFill rotWithShape="1">
          <a:blip r:embed="rId3">
            <a:alphaModFix/>
          </a:blip>
          <a:srcRect b="0" l="0" r="0" t="0"/>
          <a:stretch/>
        </p:blipFill>
        <p:spPr>
          <a:xfrm>
            <a:off x="0" y="0"/>
            <a:ext cx="12192000" cy="6857999"/>
          </a:xfrm>
          <a:prstGeom prst="rect">
            <a:avLst/>
          </a:prstGeom>
          <a:noFill/>
          <a:ln>
            <a:noFill/>
          </a:ln>
        </p:spPr>
      </p:pic>
      <p:pic>
        <p:nvPicPr>
          <p:cNvPr id="223" name="Google Shape;223;p24"/>
          <p:cNvPicPr preferRelativeResize="0"/>
          <p:nvPr/>
        </p:nvPicPr>
        <p:blipFill rotWithShape="1">
          <a:blip r:embed="rId4">
            <a:alphaModFix/>
          </a:blip>
          <a:srcRect b="0" l="0" r="0" t="0"/>
          <a:stretch/>
        </p:blipFill>
        <p:spPr>
          <a:xfrm>
            <a:off x="613774" y="3279144"/>
            <a:ext cx="10897645" cy="3325648"/>
          </a:xfrm>
          <a:prstGeom prst="rect">
            <a:avLst/>
          </a:prstGeom>
          <a:noFill/>
          <a:ln>
            <a:noFill/>
          </a:ln>
        </p:spPr>
      </p:pic>
      <p:pic>
        <p:nvPicPr>
          <p:cNvPr id="224" name="Google Shape;224;p24"/>
          <p:cNvPicPr preferRelativeResize="0"/>
          <p:nvPr/>
        </p:nvPicPr>
        <p:blipFill rotWithShape="1">
          <a:blip r:embed="rId5">
            <a:alphaModFix/>
          </a:blip>
          <a:srcRect b="0" l="0" r="0" t="0"/>
          <a:stretch/>
        </p:blipFill>
        <p:spPr>
          <a:xfrm>
            <a:off x="613774" y="331626"/>
            <a:ext cx="10897645" cy="2694311"/>
          </a:xfrm>
          <a:prstGeom prst="rect">
            <a:avLst/>
          </a:prstGeom>
          <a:noFill/>
          <a:ln>
            <a:noFill/>
          </a:ln>
        </p:spPr>
      </p:pic>
      <p:pic>
        <p:nvPicPr>
          <p:cNvPr id="225" name="Google Shape;225;p24"/>
          <p:cNvPicPr preferRelativeResize="0"/>
          <p:nvPr/>
        </p:nvPicPr>
        <p:blipFill rotWithShape="1">
          <a:blip r:embed="rId3">
            <a:alphaModFix/>
          </a:blip>
          <a:srcRect b="95164" l="0" r="0" t="0"/>
          <a:stretch/>
        </p:blipFill>
        <p:spPr>
          <a:xfrm>
            <a:off x="-1" y="2986728"/>
            <a:ext cx="12192000" cy="3316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25"/>
          <p:cNvPicPr preferRelativeResize="0"/>
          <p:nvPr/>
        </p:nvPicPr>
        <p:blipFill rotWithShape="1">
          <a:blip r:embed="rId3">
            <a:alphaModFix/>
          </a:blip>
          <a:srcRect b="0" l="0" r="0" t="0"/>
          <a:stretch/>
        </p:blipFill>
        <p:spPr>
          <a:xfrm>
            <a:off x="0" y="0"/>
            <a:ext cx="12192000" cy="6857999"/>
          </a:xfrm>
          <a:prstGeom prst="rect">
            <a:avLst/>
          </a:prstGeom>
          <a:noFill/>
          <a:ln>
            <a:noFill/>
          </a:ln>
        </p:spPr>
      </p:pic>
      <p:pic>
        <p:nvPicPr>
          <p:cNvPr id="231" name="Google Shape;231;p25"/>
          <p:cNvPicPr preferRelativeResize="0"/>
          <p:nvPr/>
        </p:nvPicPr>
        <p:blipFill rotWithShape="1">
          <a:blip r:embed="rId4">
            <a:alphaModFix/>
          </a:blip>
          <a:srcRect b="0" l="0" r="0" t="0"/>
          <a:stretch/>
        </p:blipFill>
        <p:spPr>
          <a:xfrm>
            <a:off x="709808" y="804036"/>
            <a:ext cx="10772383" cy="1915222"/>
          </a:xfrm>
          <a:prstGeom prst="rect">
            <a:avLst/>
          </a:prstGeom>
          <a:noFill/>
          <a:ln>
            <a:noFill/>
          </a:ln>
        </p:spPr>
      </p:pic>
      <p:pic>
        <p:nvPicPr>
          <p:cNvPr id="232" name="Google Shape;232;p25"/>
          <p:cNvPicPr preferRelativeResize="0"/>
          <p:nvPr/>
        </p:nvPicPr>
        <p:blipFill rotWithShape="1">
          <a:blip r:embed="rId5">
            <a:alphaModFix/>
          </a:blip>
          <a:srcRect b="0" l="0" r="0" t="0"/>
          <a:stretch/>
        </p:blipFill>
        <p:spPr>
          <a:xfrm>
            <a:off x="709808" y="3523293"/>
            <a:ext cx="10772383" cy="2681288"/>
          </a:xfrm>
          <a:prstGeom prst="rect">
            <a:avLst/>
          </a:prstGeom>
          <a:noFill/>
          <a:ln>
            <a:noFill/>
          </a:ln>
        </p:spPr>
      </p:pic>
      <p:pic>
        <p:nvPicPr>
          <p:cNvPr id="233" name="Google Shape;233;p25"/>
          <p:cNvPicPr preferRelativeResize="0"/>
          <p:nvPr/>
        </p:nvPicPr>
        <p:blipFill rotWithShape="1">
          <a:blip r:embed="rId3">
            <a:alphaModFix/>
          </a:blip>
          <a:srcRect b="83227" l="0" r="0" t="0"/>
          <a:stretch/>
        </p:blipFill>
        <p:spPr>
          <a:xfrm>
            <a:off x="0" y="2719258"/>
            <a:ext cx="12192000" cy="80403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26"/>
          <p:cNvPicPr preferRelativeResize="0"/>
          <p:nvPr/>
        </p:nvPicPr>
        <p:blipFill rotWithShape="1">
          <a:blip r:embed="rId3">
            <a:alphaModFix/>
          </a:blip>
          <a:srcRect b="0" l="0" r="0" t="0"/>
          <a:stretch/>
        </p:blipFill>
        <p:spPr>
          <a:xfrm>
            <a:off x="0" y="0"/>
            <a:ext cx="12192000" cy="6857999"/>
          </a:xfrm>
          <a:prstGeom prst="rect">
            <a:avLst/>
          </a:prstGeom>
          <a:noFill/>
          <a:ln>
            <a:noFill/>
          </a:ln>
        </p:spPr>
      </p:pic>
      <p:pic>
        <p:nvPicPr>
          <p:cNvPr id="239" name="Google Shape;239;p26"/>
          <p:cNvPicPr preferRelativeResize="0"/>
          <p:nvPr/>
        </p:nvPicPr>
        <p:blipFill rotWithShape="1">
          <a:blip r:embed="rId4">
            <a:alphaModFix/>
          </a:blip>
          <a:srcRect b="0" l="0" r="0" t="0"/>
          <a:stretch/>
        </p:blipFill>
        <p:spPr>
          <a:xfrm>
            <a:off x="1265130" y="153540"/>
            <a:ext cx="9607462" cy="6550920"/>
          </a:xfrm>
          <a:prstGeom prst="rect">
            <a:avLst/>
          </a:prstGeom>
          <a:noFill/>
          <a:ln>
            <a:noFill/>
          </a:ln>
        </p:spPr>
      </p:pic>
      <p:pic>
        <p:nvPicPr>
          <p:cNvPr id="240" name="Google Shape;240;p26"/>
          <p:cNvPicPr preferRelativeResize="0"/>
          <p:nvPr/>
        </p:nvPicPr>
        <p:blipFill rotWithShape="1">
          <a:blip r:embed="rId3">
            <a:alphaModFix/>
          </a:blip>
          <a:srcRect b="0" l="0" r="90758" t="0"/>
          <a:stretch/>
        </p:blipFill>
        <p:spPr>
          <a:xfrm rot="10800000">
            <a:off x="0" y="-2"/>
            <a:ext cx="1265130" cy="6857999"/>
          </a:xfrm>
          <a:prstGeom prst="rect">
            <a:avLst/>
          </a:prstGeom>
          <a:noFill/>
          <a:ln>
            <a:noFill/>
          </a:ln>
        </p:spPr>
      </p:pic>
      <p:pic>
        <p:nvPicPr>
          <p:cNvPr id="241" name="Google Shape;241;p26"/>
          <p:cNvPicPr preferRelativeResize="0"/>
          <p:nvPr/>
        </p:nvPicPr>
        <p:blipFill rotWithShape="1">
          <a:blip r:embed="rId5">
            <a:alphaModFix/>
          </a:blip>
          <a:srcRect b="0" l="0" r="0" t="0"/>
          <a:stretch/>
        </p:blipFill>
        <p:spPr>
          <a:xfrm>
            <a:off x="10759858" y="0"/>
            <a:ext cx="1457862"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t/>
            </a:r>
            <a:endParaRPr cap="none"/>
          </a:p>
        </p:txBody>
      </p:sp>
      <p:pic>
        <p:nvPicPr>
          <p:cNvPr id="247" name="Google Shape;247;p27"/>
          <p:cNvPicPr preferRelativeResize="0"/>
          <p:nvPr/>
        </p:nvPicPr>
        <p:blipFill rotWithShape="1">
          <a:blip r:embed="rId3">
            <a:alphaModFix/>
          </a:blip>
          <a:srcRect b="0" l="0" r="0" t="0"/>
          <a:stretch/>
        </p:blipFill>
        <p:spPr>
          <a:xfrm>
            <a:off x="1703390" y="0"/>
            <a:ext cx="8785236" cy="6858000"/>
          </a:xfrm>
          <a:prstGeom prst="rect">
            <a:avLst/>
          </a:prstGeom>
          <a:noFill/>
          <a:ln>
            <a:noFill/>
          </a:ln>
        </p:spPr>
      </p:pic>
      <p:pic>
        <p:nvPicPr>
          <p:cNvPr id="248" name="Google Shape;248;p27"/>
          <p:cNvPicPr preferRelativeResize="0"/>
          <p:nvPr/>
        </p:nvPicPr>
        <p:blipFill rotWithShape="1">
          <a:blip r:embed="rId4">
            <a:alphaModFix/>
          </a:blip>
          <a:srcRect b="0" l="0" r="0" t="0"/>
          <a:stretch/>
        </p:blipFill>
        <p:spPr>
          <a:xfrm>
            <a:off x="0" y="0"/>
            <a:ext cx="1703386" cy="6858000"/>
          </a:xfrm>
          <a:prstGeom prst="rect">
            <a:avLst/>
          </a:prstGeom>
          <a:noFill/>
          <a:ln>
            <a:noFill/>
          </a:ln>
        </p:spPr>
      </p:pic>
      <p:pic>
        <p:nvPicPr>
          <p:cNvPr id="249" name="Google Shape;249;p27"/>
          <p:cNvPicPr preferRelativeResize="0"/>
          <p:nvPr/>
        </p:nvPicPr>
        <p:blipFill rotWithShape="1">
          <a:blip r:embed="rId4">
            <a:alphaModFix/>
          </a:blip>
          <a:srcRect b="0" l="0" r="0" t="0"/>
          <a:stretch/>
        </p:blipFill>
        <p:spPr>
          <a:xfrm rot="10800000">
            <a:off x="10488611" y="0"/>
            <a:ext cx="1703389" cy="6858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Year-3-and-4-SPaG-Parent-Workshop-updated-for-all1024_21" id="254" name="Google Shape;254;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descr="Year-3-and-4-SPaG-Parent-Workshop-updated-for-all1024_22" id="259" name="Google Shape;259;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descr="Year-3-and-4-SPaG-Parent-Workshop-updated-for-all1024_3" id="101" name="Google Shape;101;p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pic>
        <p:nvPicPr>
          <p:cNvPr descr="Year-3-and-4-SPaG-Parent-Workshop-updated-for-all1024_4" id="106" name="Google Shape;106;p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descr="Year-3-and-4-SPaG-Parent-Workshop-updated-for-all1024_5" id="111" name="Google Shape;111;p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Year-3-and-4-SPaG-Parent-Workshop-updated-for-all1024_6" id="116" name="Google Shape;116;p6"/>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Year-3-and-4-SPaG-Parent-Workshop-updated-for-all1024_7" id="121" name="Google Shape;121;p7"/>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descr="Year-3-and-4-SPaG-Parent-Workshop-updated-for-all1024_8" id="126" name="Google Shape;126;p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Year-3-and-4-SPaG-Parent-Workshop-updated-for-all1024_9" id="131" name="Google Shape;131;p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2023-02-01T10:40:19Z</dcterms:created>
  <dc:creator>Nilufa Pasha</dc:creator>
</cp:coreProperties>
</file>